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61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74CF-F70F-FF40-8FD8-46498120E8BB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4880-C87A-A749-B705-A3472A48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4880-C87A-A749-B705-A3472A48A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4880-C87A-A749-B705-A3472A48A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4880-C87A-A749-B705-A3472A48A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4880-C87A-A749-B705-A3472A48A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1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A179-A2A9-1945-8916-731A57DD5CF4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D852-D842-7C4A-86CC-2DC1CF72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6E82-CE53-7A48-90CF-9F45CB203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337969"/>
            <a:ext cx="3483937" cy="2166835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An assessment of impacts of the United Nations Ocean Conference Voluntary Commitments</a:t>
            </a:r>
            <a:r>
              <a:rPr lang="en-CA" sz="2800"/>
              <a:t> </a:t>
            </a: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C6F4F-B408-6D43-BB28-BF5FFFB9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3563169"/>
            <a:ext cx="3483937" cy="860898"/>
          </a:xfrm>
        </p:spPr>
        <p:txBody>
          <a:bodyPr anchor="t">
            <a:normAutofit/>
          </a:bodyPr>
          <a:lstStyle/>
          <a:p>
            <a:pPr algn="l"/>
            <a:r>
              <a:rPr lang="en-US" sz="1500"/>
              <a:t>Marjo Vierros</a:t>
            </a:r>
          </a:p>
          <a:p>
            <a:pPr algn="l"/>
            <a:r>
              <a:rPr lang="en-US" sz="1500"/>
              <a:t>Coastal Policy and Humanities Research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ree, reptile, turtle, different&#10;&#10;Description automatically generated">
            <a:extLst>
              <a:ext uri="{FF2B5EF4-FFF2-40B4-BE49-F238E27FC236}">
                <a16:creationId xmlns:a16="http://schemas.microsoft.com/office/drawing/2014/main" id="{C822091F-81EB-E342-87E5-B7316B755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" r="3446" b="2"/>
          <a:stretch/>
        </p:blipFill>
        <p:spPr>
          <a:xfrm>
            <a:off x="2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BBDB14-8B19-47E7-B0E9-CE8A9F30B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70" y="4424067"/>
            <a:ext cx="2367610" cy="8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59563-3EB4-3E47-A264-DF545D3C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37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Impacts by target: 14.6 on prohibiting harmful fisheries subsidies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7E20-A841-2C48-8EBE-574A42CC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410" y="440141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Summary of impacts</a:t>
            </a:r>
          </a:p>
          <a:p>
            <a:r>
              <a:rPr lang="en-US" sz="1600" dirty="0"/>
              <a:t>Progress on information sharing</a:t>
            </a:r>
          </a:p>
          <a:p>
            <a:r>
              <a:rPr lang="en-US" sz="1600" dirty="0"/>
              <a:t>Currently at the hands of WTO negotiators</a:t>
            </a:r>
          </a:p>
          <a:p>
            <a:r>
              <a:rPr lang="en-US" sz="1600" b="1" dirty="0"/>
              <a:t>Target also expires in 2020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45E3F-3001-4637-AC76-22D0D788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770" y="46592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7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CC876-6989-5548-B67C-FE0FB515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129383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300" dirty="0">
                <a:solidFill>
                  <a:srgbClr val="FFFFFF"/>
                </a:solidFill>
              </a:rPr>
              <a:t>Impacts by target: 14.7 on increasing economic benefits to SIDS and LDCs from sustainable use of marine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5E8F-7100-C64D-8832-2392250F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340950"/>
            <a:ext cx="5576728" cy="51435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Summary of impacts</a:t>
            </a:r>
          </a:p>
          <a:p>
            <a:r>
              <a:rPr lang="en-US" sz="1800" dirty="0"/>
              <a:t>Evaluation of target suffers from under-reporting of many excellent initiatives </a:t>
            </a:r>
          </a:p>
          <a:p>
            <a:r>
              <a:rPr lang="en-US" sz="1800" dirty="0"/>
              <a:t>Progress being made in blue economy transitions in countries reporting</a:t>
            </a:r>
          </a:p>
          <a:p>
            <a:r>
              <a:rPr lang="en-US" sz="1800" dirty="0"/>
              <a:t>Some models of innovative financing that could be scaled up</a:t>
            </a:r>
          </a:p>
          <a:p>
            <a:r>
              <a:rPr lang="en-US" sz="1800" dirty="0"/>
              <a:t>Progress in some sectors: fisheries, aquaculture</a:t>
            </a:r>
          </a:p>
          <a:p>
            <a:pPr marL="0" indent="0">
              <a:buNone/>
            </a:pPr>
            <a:r>
              <a:rPr lang="en-US" sz="1800" b="1" dirty="0"/>
              <a:t>Challenges</a:t>
            </a:r>
          </a:p>
          <a:p>
            <a:r>
              <a:rPr lang="en-US" sz="1800" dirty="0"/>
              <a:t>Sustainable finance for blue economy transition</a:t>
            </a:r>
          </a:p>
          <a:p>
            <a:r>
              <a:rPr lang="en-US" sz="1800" dirty="0"/>
              <a:t>Other resources: staff, expertise</a:t>
            </a:r>
          </a:p>
          <a:p>
            <a:r>
              <a:rPr lang="en-US" sz="1800" dirty="0"/>
              <a:t>Coordination among multiple stakeholders</a:t>
            </a:r>
          </a:p>
          <a:p>
            <a:pPr marL="0" indent="0">
              <a:buNone/>
            </a:pPr>
            <a:r>
              <a:rPr lang="en-US" sz="1800" b="1" dirty="0"/>
              <a:t>Potential gaps</a:t>
            </a:r>
          </a:p>
          <a:p>
            <a:r>
              <a:rPr lang="en-US" sz="1800" dirty="0"/>
              <a:t>Sectoral participation: aquaculture, marine biotechnology, renewable energy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7BC25-D14F-49DB-A1D0-B16301E4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209" y="-53678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4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1A354-60A8-794B-906B-B6DAA009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05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300" dirty="0">
                <a:solidFill>
                  <a:srgbClr val="FFFFFF"/>
                </a:solidFill>
              </a:rPr>
              <a:t>Impacts by target: 14.A on increased scientific knowledge, capacity and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6611-ECCB-8249-AC59-9D2B67FD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52" y="137487"/>
            <a:ext cx="5473554" cy="49984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Summary of impacts</a:t>
            </a:r>
            <a:endParaRPr lang="en-US" sz="1600" dirty="0"/>
          </a:p>
          <a:p>
            <a:r>
              <a:rPr lang="en-US" sz="1600" dirty="0"/>
              <a:t>Progress in global ocean observation and monitoring, including new techniques in tracking for migratory species and DNA for genetic diversity</a:t>
            </a:r>
          </a:p>
          <a:p>
            <a:r>
              <a:rPr lang="en-US" sz="1600" dirty="0"/>
              <a:t>Newer networks with focus in interdisciplinary science and science policy interface</a:t>
            </a:r>
          </a:p>
          <a:p>
            <a:r>
              <a:rPr lang="en-US" sz="1600" dirty="0"/>
              <a:t>Large number of capacity development initiatives, with some technology transfer</a:t>
            </a:r>
          </a:p>
          <a:p>
            <a:pPr marL="0" indent="0">
              <a:buNone/>
            </a:pPr>
            <a:r>
              <a:rPr lang="en-US" sz="1600" b="1" dirty="0"/>
              <a:t>Challenges</a:t>
            </a:r>
          </a:p>
          <a:p>
            <a:r>
              <a:rPr lang="en-US" sz="1600" dirty="0"/>
              <a:t>Funding</a:t>
            </a:r>
          </a:p>
          <a:p>
            <a:r>
              <a:rPr lang="en-US" sz="1600" dirty="0"/>
              <a:t>Access to data, locating data</a:t>
            </a:r>
          </a:p>
          <a:p>
            <a:pPr marL="0" indent="0">
              <a:buNone/>
            </a:pPr>
            <a:r>
              <a:rPr lang="en-US" sz="1600" b="1" dirty="0"/>
              <a:t>Potential gaps</a:t>
            </a:r>
          </a:p>
          <a:p>
            <a:r>
              <a:rPr lang="en-US" sz="1600" dirty="0"/>
              <a:t>Socio-economic information relating to the ocean</a:t>
            </a:r>
          </a:p>
          <a:p>
            <a:r>
              <a:rPr lang="en-US" sz="1600" dirty="0"/>
              <a:t>Information relating to under-surveyed regions, some species and the deep sea</a:t>
            </a:r>
          </a:p>
          <a:p>
            <a:r>
              <a:rPr lang="en-US" sz="1600" dirty="0"/>
              <a:t>Capacity and technology gaps require long term partnerships to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09525-6F5B-492F-AC83-841C1827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83" y="-53870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D8721-3F25-6D48-BBC0-C6CDE4C3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05" y="129383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300" dirty="0">
                <a:solidFill>
                  <a:srgbClr val="FFFFFF"/>
                </a:solidFill>
              </a:rPr>
              <a:t>Impacts by target: 14.B on small-scale artisanal fishers access to resources and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C07B-C9AF-A54A-A05B-D38BEC8E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383540"/>
            <a:ext cx="6040607" cy="503952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/>
              <a:t>Summary of impacts</a:t>
            </a:r>
          </a:p>
          <a:p>
            <a:r>
              <a:rPr lang="en-US" sz="1500" dirty="0"/>
              <a:t>Some excellent commitments but relatively few collective impacts recorded</a:t>
            </a:r>
          </a:p>
          <a:p>
            <a:r>
              <a:rPr lang="en-US" sz="1500" dirty="0"/>
              <a:t>Access to resources and participation in resource management increased in certain regions, locations</a:t>
            </a:r>
          </a:p>
          <a:p>
            <a:r>
              <a:rPr lang="en-US" sz="1500" dirty="0"/>
              <a:t>Access to markets enhanced on the local scale</a:t>
            </a:r>
          </a:p>
          <a:p>
            <a:r>
              <a:rPr lang="en-US" sz="1500" dirty="0"/>
              <a:t>Some small-scale and artisanal fisheries certified</a:t>
            </a:r>
          </a:p>
          <a:p>
            <a:r>
              <a:rPr lang="en-US" sz="1500" dirty="0"/>
              <a:t>Capacity development on a range of locally important topics</a:t>
            </a:r>
          </a:p>
          <a:p>
            <a:r>
              <a:rPr lang="en-US" sz="1500" dirty="0"/>
              <a:t>Improvements to available information to better understand role of small-scale fisheries globally</a:t>
            </a:r>
          </a:p>
          <a:p>
            <a:pPr marL="0" indent="0">
              <a:buNone/>
            </a:pPr>
            <a:r>
              <a:rPr lang="en-US" sz="1500" b="1" dirty="0"/>
              <a:t>Challenges</a:t>
            </a:r>
          </a:p>
          <a:p>
            <a:r>
              <a:rPr lang="en-US" sz="1500" dirty="0"/>
              <a:t>Important to continuously strengthen fisher organizations</a:t>
            </a:r>
          </a:p>
          <a:p>
            <a:r>
              <a:rPr lang="en-US" sz="1500" dirty="0"/>
              <a:t>Recognition of traditional knowledge in fishing and right to decent work</a:t>
            </a:r>
          </a:p>
          <a:p>
            <a:r>
              <a:rPr lang="en-US" sz="1500" dirty="0"/>
              <a:t>Certification still presents challenges</a:t>
            </a:r>
          </a:p>
          <a:p>
            <a:r>
              <a:rPr lang="en-US" sz="1500" dirty="0"/>
              <a:t>Lack of data collection and scarcity of data</a:t>
            </a:r>
          </a:p>
          <a:p>
            <a:pPr marL="0" indent="0">
              <a:buNone/>
            </a:pPr>
            <a:r>
              <a:rPr lang="en-US" sz="1500" b="1" dirty="0"/>
              <a:t>Potential gaps</a:t>
            </a:r>
          </a:p>
          <a:p>
            <a:r>
              <a:rPr lang="en-US" sz="1500" dirty="0"/>
              <a:t>Implementation of target requires further action across a broader range of countries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C17D8-E880-4C59-973D-5A333105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209" y="-74220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A1E68-1638-F441-B202-20C902F3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05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</a:rPr>
              <a:t>Impacts by target: 14.C on implementation of international law as reflected in UNCLOS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A71F-9DA1-A140-B236-01980CA4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110592"/>
            <a:ext cx="5692852" cy="502530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/>
              <a:t>Summary of impacts</a:t>
            </a:r>
          </a:p>
          <a:p>
            <a:r>
              <a:rPr lang="en-CA" sz="1800" dirty="0"/>
              <a:t>Improvements in available information about UNCLOS and international law</a:t>
            </a:r>
          </a:p>
          <a:p>
            <a:r>
              <a:rPr lang="en-CA" sz="1800" dirty="0"/>
              <a:t>Progress made in cross-sectoral regional cooperation and governance</a:t>
            </a:r>
          </a:p>
          <a:p>
            <a:r>
              <a:rPr lang="en-CA" sz="1800" dirty="0"/>
              <a:t>Examples of new regional action plans</a:t>
            </a:r>
          </a:p>
          <a:p>
            <a:pPr marL="0" indent="0">
              <a:buNone/>
            </a:pPr>
            <a:r>
              <a:rPr lang="en-US" sz="1800" b="1" dirty="0"/>
              <a:t>Challenges</a:t>
            </a:r>
          </a:p>
          <a:p>
            <a:r>
              <a:rPr lang="en-CA" sz="1800" dirty="0"/>
              <a:t>Sectoral and often fragmented nature of ocean governance</a:t>
            </a:r>
          </a:p>
          <a:p>
            <a:r>
              <a:rPr lang="en-CA" sz="1800" dirty="0"/>
              <a:t>Complex administrative, political and legal nature of the activities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Potential gaps</a:t>
            </a:r>
          </a:p>
          <a:p>
            <a:r>
              <a:rPr lang="en-CA" sz="1800" dirty="0"/>
              <a:t>Many stakeholders will likely require further assistance in better understanding and implementing UNCLOS</a:t>
            </a:r>
          </a:p>
          <a:p>
            <a:r>
              <a:rPr lang="en-CA" sz="1800" dirty="0"/>
              <a:t>Scaling up good cross-sectoral governance examples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828E5-8B17-4915-A19D-255D6E7F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192" y="-53870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0538E-E55C-4948-80FB-CDC93B9B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458" y="333444"/>
            <a:ext cx="6192204" cy="77525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Other impacts of voluntary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1EE7A-8270-0841-9930-41F9DA13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95" y="1413959"/>
            <a:ext cx="7965770" cy="3729542"/>
          </a:xfrm>
        </p:spPr>
        <p:txBody>
          <a:bodyPr anchor="ctr">
            <a:normAutofit/>
          </a:bodyPr>
          <a:lstStyle/>
          <a:p>
            <a:r>
              <a:rPr lang="en-CA" sz="2000" dirty="0"/>
              <a:t>Voluntary commitments have had a large collective impact on raising awareness about the ocean and its importance</a:t>
            </a:r>
          </a:p>
          <a:p>
            <a:r>
              <a:rPr lang="en-CA" sz="2000" dirty="0"/>
              <a:t>Awareness-raising activities focusing on youth</a:t>
            </a:r>
          </a:p>
          <a:p>
            <a:r>
              <a:rPr lang="en-CA" sz="2000" dirty="0"/>
              <a:t>Provision of employment, including for women</a:t>
            </a:r>
          </a:p>
          <a:p>
            <a:r>
              <a:rPr lang="en-CA" sz="2000" dirty="0"/>
              <a:t>Benefits to marginalized groups, fishing communities, single mothers, Indigenous Peoples</a:t>
            </a:r>
          </a:p>
          <a:p>
            <a:r>
              <a:rPr lang="en-CA" sz="2000" dirty="0"/>
              <a:t>Agenda 2030: Leave no one behind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FAC9B-6618-496A-8F65-B6D9A401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995" y="-96361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03AE3-9D8D-B045-A7AA-D00162F4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677" y="220903"/>
            <a:ext cx="6048985" cy="775252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Lessons learned from voluntary commitments: building on the bright 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7A8F-5747-8643-90D1-E3AAE10A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217058"/>
            <a:ext cx="8799485" cy="39264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1. Grassroots momentum is powerful</a:t>
            </a:r>
          </a:p>
          <a:p>
            <a:r>
              <a:rPr lang="en-US" sz="1600" dirty="0"/>
              <a:t>Many local initiatives, started small and built momentum through social media etc.</a:t>
            </a:r>
          </a:p>
          <a:p>
            <a:r>
              <a:rPr lang="en-US" sz="1600" dirty="0"/>
              <a:t>Minimal funding, relied on volunteers and donations</a:t>
            </a:r>
          </a:p>
          <a:p>
            <a:r>
              <a:rPr lang="en-CA" sz="1600" dirty="0"/>
              <a:t>Over time, and collectively, they achieved considerable results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b="1" dirty="0"/>
              <a:t>2. Partnerships are key to success</a:t>
            </a:r>
          </a:p>
          <a:p>
            <a:r>
              <a:rPr lang="en-CA" sz="1600" dirty="0"/>
              <a:t>Expanding on initiatives and making them increasingly impactful requires partnerships</a:t>
            </a:r>
          </a:p>
          <a:p>
            <a:r>
              <a:rPr lang="en-CA" sz="1600" dirty="0"/>
              <a:t>Step up from grassroots action in their level of organization, and they require the development of a common vision and actions to achieve that vision</a:t>
            </a:r>
          </a:p>
          <a:p>
            <a:r>
              <a:rPr lang="en-CA" sz="1600" dirty="0"/>
              <a:t>Partnerships often started smaller and have expanded their reach, including to multiple countries</a:t>
            </a:r>
          </a:p>
          <a:p>
            <a:r>
              <a:rPr lang="en-CA" sz="1600" dirty="0"/>
              <a:t>Have often included capacity development and mentoring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B5DBD-1A62-454A-9F2E-2BE99703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32" y="-72359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7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FFD37-D5C5-B346-99A3-CEAAAD2D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947" y="220903"/>
            <a:ext cx="5872715" cy="775252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Lessons learned from voluntary commitments: building on the bright 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5A6F-0A88-7240-B030-FF4C9C73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56" y="1572109"/>
            <a:ext cx="8799484" cy="38436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600" b="1" dirty="0"/>
              <a:t>3. Expanding networks will help scale up successful initiatives</a:t>
            </a:r>
          </a:p>
          <a:p>
            <a:r>
              <a:rPr lang="en-CA" sz="1600" dirty="0"/>
              <a:t>Networks grow over time, providing an opportunity to expand successful national initiatives (</a:t>
            </a:r>
            <a:r>
              <a:rPr lang="en-CA" sz="1600" dirty="0" err="1"/>
              <a:t>eg.</a:t>
            </a:r>
            <a:r>
              <a:rPr lang="en-CA" sz="1600" dirty="0"/>
              <a:t> Regional networks of MPAs)</a:t>
            </a:r>
          </a:p>
          <a:p>
            <a:r>
              <a:rPr lang="en-CA" sz="1600" dirty="0"/>
              <a:t>New knowledge and creative solutions through inter-regional learning, South-South cooperation</a:t>
            </a:r>
          </a:p>
          <a:p>
            <a:r>
              <a:rPr lang="en-CA" sz="1600" dirty="0"/>
              <a:t>While local solutions are often the most creative, pressing global problems will require global solutions (plastics, ocean-climate change nexus)</a:t>
            </a:r>
          </a:p>
          <a:p>
            <a:r>
              <a:rPr lang="en-CA" sz="1600" dirty="0"/>
              <a:t>Communicating local solutions to a global audience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b="1" dirty="0"/>
              <a:t>4. Sustainable, shock-proof funding is important for long-term impact</a:t>
            </a:r>
          </a:p>
          <a:p>
            <a:r>
              <a:rPr lang="en-CA" sz="1600" dirty="0"/>
              <a:t>COVID-19 has demonstrated precariousness of funding for many marine conservation initiatives</a:t>
            </a:r>
          </a:p>
          <a:p>
            <a:r>
              <a:rPr lang="en-CA" sz="1600" dirty="0"/>
              <a:t>Diverse, sustainable and innovative long-term financing solutions are now more important than ever</a:t>
            </a:r>
          </a:p>
          <a:p>
            <a:r>
              <a:rPr lang="en-CA" sz="1600" dirty="0"/>
              <a:t>Important models can be found in the voluntary commitments</a:t>
            </a:r>
          </a:p>
          <a:p>
            <a:pPr marL="0" indent="0">
              <a:buNone/>
            </a:pPr>
            <a:endParaRPr lang="en-CA" sz="1300" dirty="0"/>
          </a:p>
          <a:p>
            <a:pPr marL="457200" indent="-457200">
              <a:buFont typeface="+mj-lt"/>
              <a:buAutoNum type="arabicPeriod" startAt="3"/>
            </a:pPr>
            <a:endParaRPr lang="en-CA" sz="1300" dirty="0"/>
          </a:p>
          <a:p>
            <a:pPr marL="457200" indent="-457200">
              <a:buFont typeface="+mj-lt"/>
              <a:buAutoNum type="arabicPeriod" startAt="3"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6738E-E492-4FEE-86F8-3B0841BD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091" y="-96361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85906-5982-414B-A856-09AB8261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8" y="220903"/>
            <a:ext cx="5806614" cy="775252"/>
          </a:xfrm>
        </p:spPr>
        <p:txBody>
          <a:bodyPr>
            <a:normAutofit/>
          </a:bodyPr>
          <a:lstStyle/>
          <a:p>
            <a:r>
              <a:rPr lang="en-CA" sz="2300" dirty="0">
                <a:solidFill>
                  <a:srgbClr val="FFFFFF"/>
                </a:solidFill>
              </a:rPr>
              <a:t>Moving forward: keeping the inclusivity but providing for accountability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ABDD-2B64-7C46-8D41-AE77FBC8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2" y="1413958"/>
            <a:ext cx="8128450" cy="3508639"/>
          </a:xfrm>
        </p:spPr>
        <p:txBody>
          <a:bodyPr anchor="ctr">
            <a:noAutofit/>
          </a:bodyPr>
          <a:lstStyle/>
          <a:p>
            <a:r>
              <a:rPr lang="en-CA" sz="1800" dirty="0"/>
              <a:t>The voluntary commitments have been a success in providing for inclusive participation of all ocean stakeholders from the local to the global levels</a:t>
            </a:r>
          </a:p>
          <a:p>
            <a:r>
              <a:rPr lang="en-CA" sz="1800" dirty="0"/>
              <a:t>New approaches have been pioneered to keep momentum going, such as the Communities of Ocean Action</a:t>
            </a:r>
          </a:p>
          <a:p>
            <a:r>
              <a:rPr lang="en-CA" sz="1800" dirty="0"/>
              <a:t>While these have achieved success, voluntary commitments overall suffer from lack of reporting</a:t>
            </a:r>
          </a:p>
          <a:p>
            <a:r>
              <a:rPr lang="en-CA" sz="1800" dirty="0"/>
              <a:t>To improve reporting, commitment holders should be encouraged to undertake simple monitoring with baseline and agreed-upon metrics</a:t>
            </a:r>
          </a:p>
          <a:p>
            <a:r>
              <a:rPr lang="en-CA" sz="1800" dirty="0"/>
              <a:t>Important not to discourage commitments, but to provide for accountability</a:t>
            </a:r>
          </a:p>
          <a:p>
            <a:r>
              <a:rPr lang="en-CA" sz="1800" dirty="0"/>
              <a:t>Also moving forward, will require targeted commitments to fill gaps, scale up successful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96BD3-8DC9-49D1-8106-68479133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513" y="-55160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4285-61E5-1443-A0D9-76369F651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337969"/>
            <a:ext cx="3065480" cy="2166835"/>
          </a:xfrm>
        </p:spPr>
        <p:txBody>
          <a:bodyPr anchor="b">
            <a:normAutofit/>
          </a:bodyPr>
          <a:lstStyle/>
          <a:p>
            <a:pPr algn="l"/>
            <a:r>
              <a:rPr lang="en-US" sz="4100"/>
              <a:t>Thank you!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ote-Ama-divers01.jpg">
            <a:extLst>
              <a:ext uri="{FF2B5EF4-FFF2-40B4-BE49-F238E27FC236}">
                <a16:creationId xmlns:a16="http://schemas.microsoft.com/office/drawing/2014/main" id="{6712B58A-066F-BC45-BB1A-9154D0583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13162" b="-1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A2744-9DA2-4048-80EF-0AC37309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73" y="4266675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7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1ED1C-C547-0241-9C37-C3F04F11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37" y="405802"/>
            <a:ext cx="5894725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UN Ocean Conference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7E4A0-FE04-5C45-BBC9-1888C265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2" y="1217059"/>
            <a:ext cx="7293023" cy="3705538"/>
          </a:xfrm>
        </p:spPr>
        <p:txBody>
          <a:bodyPr anchor="ctr">
            <a:noAutofit/>
          </a:bodyPr>
          <a:lstStyle/>
          <a:p>
            <a:r>
              <a:rPr lang="en-US" sz="1700" dirty="0"/>
              <a:t>Voluntary commitments a key outcome of the 2017 UN Ocean Conference</a:t>
            </a:r>
          </a:p>
          <a:p>
            <a:r>
              <a:rPr lang="en-US" sz="1700" dirty="0"/>
              <a:t>Open to all stakeholders</a:t>
            </a:r>
          </a:p>
          <a:p>
            <a:r>
              <a:rPr lang="en-US" sz="1700" dirty="0"/>
              <a:t>High degree of inclusivity</a:t>
            </a:r>
          </a:p>
          <a:p>
            <a:r>
              <a:rPr lang="en-US" sz="1700" dirty="0"/>
              <a:t>Approximately 1400 registered initially</a:t>
            </a:r>
          </a:p>
          <a:p>
            <a:r>
              <a:rPr lang="en-US" sz="1700" dirty="0"/>
              <a:t>1628 commitments in late 2020 when report written</a:t>
            </a:r>
          </a:p>
          <a:p>
            <a:r>
              <a:rPr lang="en-US" sz="1700" dirty="0"/>
              <a:t>Now 1642 commitments</a:t>
            </a:r>
          </a:p>
          <a:p>
            <a:r>
              <a:rPr lang="en-US" sz="1700" dirty="0"/>
              <a:t>Registry remains open for new commitments</a:t>
            </a:r>
          </a:p>
          <a:p>
            <a:r>
              <a:rPr lang="en-US" sz="1700" dirty="0"/>
              <a:t>Continued interest by entities including governments, UN entities, IGOs, NGOs, civil society, academia, scientific community, private sector, philanthropic organizations, other relevant actors, partnerships</a:t>
            </a:r>
          </a:p>
          <a:p>
            <a:r>
              <a:rPr lang="en-US" sz="1700" b="1" dirty="0"/>
              <a:t>More than 3 years later, what has been their impact in advancing progress towards Goal 14 and its targets?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FCEBA-4B6B-4410-96C8-33750F57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-24003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76816-786C-7248-AA0D-EE52E9C8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178" y="220903"/>
            <a:ext cx="5068484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Assessing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E386-54B0-8541-BA36-F825A48F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21" y="1629434"/>
            <a:ext cx="8252641" cy="38569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Source materials for assessment:</a:t>
            </a:r>
          </a:p>
          <a:p>
            <a:r>
              <a:rPr lang="en-US" sz="2000" dirty="0"/>
              <a:t>Progress reports submitted by voluntary commitment holders</a:t>
            </a:r>
          </a:p>
          <a:p>
            <a:r>
              <a:rPr lang="en-US" sz="2000" dirty="0"/>
              <a:t>Questionnaire circulated by United Nations</a:t>
            </a:r>
          </a:p>
          <a:p>
            <a:r>
              <a:rPr lang="en-US" sz="2000" dirty="0"/>
              <a:t>Supplementary materials, such as:</a:t>
            </a:r>
          </a:p>
          <a:p>
            <a:pPr lvl="1"/>
            <a:r>
              <a:rPr lang="en-US" sz="2000" dirty="0"/>
              <a:t>Project websites</a:t>
            </a:r>
          </a:p>
          <a:p>
            <a:pPr lvl="1"/>
            <a:r>
              <a:rPr lang="en-US" sz="2000" dirty="0"/>
              <a:t>International databases (incl. World Database on Protected Areas)</a:t>
            </a:r>
          </a:p>
          <a:p>
            <a:pPr lvl="1"/>
            <a:r>
              <a:rPr lang="en-US" sz="2000" dirty="0"/>
              <a:t>Project reports, newsletters, evaluations and other materials</a:t>
            </a:r>
          </a:p>
          <a:p>
            <a:pPr lvl="1"/>
            <a:r>
              <a:rPr lang="en-US" sz="2000" dirty="0"/>
              <a:t>Reports from Communities of Ocean Action</a:t>
            </a:r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81FF0-792D-4DC6-825B-38AB35D4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34" y="-96361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2D840-2676-4C44-BFF9-0CFA8796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13" y="67656"/>
            <a:ext cx="3992787" cy="1232227"/>
          </a:xfrm>
        </p:spPr>
        <p:txBody>
          <a:bodyPr anchor="b">
            <a:normAutofit/>
          </a:bodyPr>
          <a:lstStyle/>
          <a:p>
            <a:r>
              <a:rPr lang="en-US" sz="3000" dirty="0"/>
              <a:t>Reporting on voluntary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E6BE-41D1-C04C-B8B9-C6D206D8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84" y="1367539"/>
            <a:ext cx="4802841" cy="3708305"/>
          </a:xfrm>
        </p:spPr>
        <p:txBody>
          <a:bodyPr anchor="t">
            <a:noAutofit/>
          </a:bodyPr>
          <a:lstStyle/>
          <a:p>
            <a:r>
              <a:rPr lang="en-US" sz="1600" b="1" dirty="0"/>
              <a:t>Main difficulty: Low rate of reporting</a:t>
            </a:r>
          </a:p>
          <a:p>
            <a:r>
              <a:rPr lang="en-US" sz="1600" dirty="0"/>
              <a:t>Reporting rate ~24% overall</a:t>
            </a:r>
          </a:p>
          <a:p>
            <a:r>
              <a:rPr lang="en-US" sz="1600" dirty="0"/>
              <a:t>Commitments not reporting are likely still making progress, though some have now concluded</a:t>
            </a:r>
          </a:p>
          <a:p>
            <a:r>
              <a:rPr lang="en-US" sz="1600" dirty="0"/>
              <a:t>Gaps in reporting make it more difficult to assess contribution towards specific targets and SDG 14 overall</a:t>
            </a:r>
          </a:p>
          <a:p>
            <a:r>
              <a:rPr lang="en-US" sz="1600" dirty="0"/>
              <a:t>“Other relevant actors” highest reporting rate (48%) followed by UN entities (39%)</a:t>
            </a:r>
          </a:p>
          <a:p>
            <a:r>
              <a:rPr lang="en-US" sz="1600" dirty="0"/>
              <a:t>Philanthropic organizations lowest (14%) followed by governments (17%) and civil society organizations (18%)</a:t>
            </a:r>
          </a:p>
          <a:p>
            <a:r>
              <a:rPr lang="en-US" sz="1600" dirty="0"/>
              <a:t>Progress reports include all targets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D1F6757F-76D5-3149-9E85-518E3356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25" y="1498628"/>
            <a:ext cx="3127897" cy="2306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C25AC-8DB9-46D1-A60D-98E7FB830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17" y="4438075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13C2D-4E57-D742-BE4D-1906E050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Impacts by target: 14.1 on marine pollution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A4EA-C064-F543-8417-222AFE23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45719"/>
            <a:ext cx="5872564" cy="51435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200" b="1" dirty="0"/>
              <a:t>Summary of impacts</a:t>
            </a:r>
          </a:p>
          <a:p>
            <a:r>
              <a:rPr lang="en-US" sz="1200" dirty="0"/>
              <a:t>Major shift in public perception regarding single use plastics, marine litter microplastics</a:t>
            </a:r>
          </a:p>
          <a:p>
            <a:r>
              <a:rPr lang="en-US" sz="1200" dirty="0"/>
              <a:t>Considerable degree of grassroots actions by civil society – cleanups, education, awareness raising, toolkits</a:t>
            </a:r>
          </a:p>
          <a:p>
            <a:r>
              <a:rPr lang="en-US" sz="1200" dirty="0"/>
              <a:t>Commitment holders collectively removed over </a:t>
            </a:r>
            <a:r>
              <a:rPr lang="en-CA" sz="1200" dirty="0"/>
              <a:t>2.1 million kg of marine debris from beaches, the water column and under water</a:t>
            </a:r>
          </a:p>
          <a:p>
            <a:r>
              <a:rPr lang="en-US" sz="1200" dirty="0"/>
              <a:t>Government bans on single use plastics, action plans, recycling, waste management have resulted in decrease in marine litter: visual impacts</a:t>
            </a:r>
          </a:p>
          <a:p>
            <a:r>
              <a:rPr lang="en-US" sz="1200" dirty="0"/>
              <a:t>Regional action plans and policies</a:t>
            </a:r>
          </a:p>
          <a:p>
            <a:r>
              <a:rPr lang="en-US" sz="1200" dirty="0"/>
              <a:t>Private sector initiatives on replacing single use plastics, preventing microplastics from entering the sea </a:t>
            </a:r>
          </a:p>
          <a:p>
            <a:r>
              <a:rPr lang="en-US" sz="1200" dirty="0"/>
              <a:t>Successes in reducing ship-based pollution and emissions</a:t>
            </a:r>
          </a:p>
          <a:p>
            <a:pPr marL="0" indent="0">
              <a:buNone/>
            </a:pPr>
            <a:r>
              <a:rPr lang="en-US" sz="1200" b="1" dirty="0"/>
              <a:t>Challenges</a:t>
            </a:r>
          </a:p>
          <a:p>
            <a:r>
              <a:rPr lang="en-US" sz="1200" dirty="0"/>
              <a:t>Measurability – many commitments did not include monitoring</a:t>
            </a:r>
          </a:p>
          <a:p>
            <a:r>
              <a:rPr lang="en-US" sz="1200" dirty="0"/>
              <a:t>Financing, volunteer training</a:t>
            </a:r>
          </a:p>
          <a:p>
            <a:r>
              <a:rPr lang="en-US" sz="1200" dirty="0"/>
              <a:t>Regional and global collaboration in marine litter needs strengthening</a:t>
            </a:r>
          </a:p>
          <a:p>
            <a:pPr marL="0" indent="0">
              <a:buNone/>
            </a:pPr>
            <a:r>
              <a:rPr lang="en-US" sz="1200" b="1" dirty="0"/>
              <a:t>Potential gaps</a:t>
            </a:r>
          </a:p>
          <a:p>
            <a:r>
              <a:rPr lang="en-US" sz="1200" dirty="0"/>
              <a:t>Need to address all aspects of plastics supply chain</a:t>
            </a:r>
          </a:p>
          <a:p>
            <a:r>
              <a:rPr lang="en-CA" sz="1200" dirty="0"/>
              <a:t>global assistance and coordination is needed to provide a coherent response</a:t>
            </a:r>
            <a:endParaRPr lang="en-US" sz="1200" dirty="0"/>
          </a:p>
          <a:p>
            <a:r>
              <a:rPr lang="en-US" sz="1200" dirty="0"/>
              <a:t>Further action required on other forms of pollution, such as nutrients and sewage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3E46B-6671-4A2C-9D46-746D6DE4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96" y="-91985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AB930-9043-954C-BCAA-457590A5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2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300" dirty="0">
                <a:solidFill>
                  <a:srgbClr val="FFFFFF"/>
                </a:solidFill>
              </a:rPr>
              <a:t>Impacts by target: 14.2 on sustainable management and protection of marine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D335-67DD-6F46-ABCA-0908B05A0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295836"/>
            <a:ext cx="4916510" cy="51434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Summary of impacts</a:t>
            </a:r>
          </a:p>
          <a:p>
            <a:r>
              <a:rPr lang="en-US" sz="1600" dirty="0"/>
              <a:t>Considerable progress in ecosystem approach, marine spatial planning, marine policies etc.</a:t>
            </a:r>
          </a:p>
          <a:p>
            <a:r>
              <a:rPr lang="en-CA" sz="1600" dirty="0"/>
              <a:t>Blue carbon projects and ecosystem restoration have moved towards the mainstream</a:t>
            </a:r>
          </a:p>
          <a:p>
            <a:r>
              <a:rPr lang="en-US" sz="1600" dirty="0"/>
              <a:t>Climate resilience commitments have explored innovative solutions</a:t>
            </a:r>
          </a:p>
          <a:p>
            <a:pPr marL="0" indent="0">
              <a:buNone/>
            </a:pPr>
            <a:r>
              <a:rPr lang="en-US" sz="1600" b="1" dirty="0"/>
              <a:t>Challenges</a:t>
            </a:r>
          </a:p>
          <a:p>
            <a:r>
              <a:rPr lang="en-US" sz="1600" dirty="0"/>
              <a:t>Lack of funding, staff, capacity</a:t>
            </a:r>
          </a:p>
          <a:p>
            <a:r>
              <a:rPr lang="en-CA" sz="1600" dirty="0"/>
              <a:t>low level of awareness about oceans, climate change and the Sustainable Development Goals</a:t>
            </a:r>
          </a:p>
          <a:p>
            <a:r>
              <a:rPr lang="en-CA" sz="1600" dirty="0"/>
              <a:t>Data comparability and quality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Potential gaps</a:t>
            </a:r>
          </a:p>
          <a:p>
            <a:r>
              <a:rPr lang="en-CA" sz="1600" dirty="0"/>
              <a:t>Good progress but requires scaling up of solutions</a:t>
            </a:r>
          </a:p>
          <a:p>
            <a:r>
              <a:rPr lang="en-CA" sz="1600" dirty="0"/>
              <a:t>The component of target 14.2 relating to “avoiding adverse impacts” has not been well implemented</a:t>
            </a:r>
          </a:p>
          <a:p>
            <a:r>
              <a:rPr lang="en-CA" sz="1600" b="1" dirty="0"/>
              <a:t>Target came to term in 2020</a:t>
            </a:r>
          </a:p>
          <a:p>
            <a:pPr marL="0" indent="0">
              <a:buNone/>
            </a:pPr>
            <a:endParaRPr lang="en-CA" sz="1300" dirty="0"/>
          </a:p>
          <a:p>
            <a:endParaRPr lang="en-CA" sz="1300" dirty="0"/>
          </a:p>
          <a:p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85267-9D0A-462E-8A52-CC7E141D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96" y="-53869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1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C71A4-EB78-F646-BB8F-37FEBBBB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Impacts by target: 14.3 on ocean acidification 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80757EF-4949-824A-8A02-6549001C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082" y="233082"/>
            <a:ext cx="5854634" cy="50172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Summary of impacts</a:t>
            </a:r>
          </a:p>
          <a:p>
            <a:r>
              <a:rPr lang="en-US" sz="1500" dirty="0"/>
              <a:t>Successful networking of scientists around the globe – partnerships</a:t>
            </a:r>
          </a:p>
          <a:p>
            <a:r>
              <a:rPr lang="en-CA" sz="1500" dirty="0"/>
              <a:t>In total, 265 scientific and policy institutions globally participated in the networks contributing to target 14.3</a:t>
            </a:r>
          </a:p>
          <a:p>
            <a:r>
              <a:rPr lang="en-CA" sz="1500" dirty="0"/>
              <a:t>Capacity of young scientists and female scientist built</a:t>
            </a:r>
          </a:p>
          <a:p>
            <a:r>
              <a:rPr lang="en-US" sz="1500" dirty="0"/>
              <a:t>Improved availability of data </a:t>
            </a:r>
          </a:p>
          <a:p>
            <a:r>
              <a:rPr lang="en-US" sz="1500" dirty="0"/>
              <a:t>Low-cost monitoring tools made available</a:t>
            </a:r>
          </a:p>
          <a:p>
            <a:r>
              <a:rPr lang="en-US" sz="1500" dirty="0"/>
              <a:t>Development of ocean acidification action plans – subnational, national, regional - including habitat restoration and adaptation</a:t>
            </a:r>
          </a:p>
          <a:p>
            <a:pPr marL="0" indent="0">
              <a:buNone/>
            </a:pPr>
            <a:r>
              <a:rPr lang="en-US" sz="1500" b="1" dirty="0"/>
              <a:t>Challenges</a:t>
            </a:r>
          </a:p>
          <a:p>
            <a:r>
              <a:rPr lang="en-US" sz="1500" dirty="0"/>
              <a:t>Lack of resources and sustained long-term funding for observations</a:t>
            </a:r>
          </a:p>
          <a:p>
            <a:r>
              <a:rPr lang="en-US" sz="1500" dirty="0"/>
              <a:t>Gaps in observations (expensive equipment, capacity)</a:t>
            </a:r>
          </a:p>
          <a:p>
            <a:r>
              <a:rPr lang="en-US" sz="1500" dirty="0"/>
              <a:t>Limited awareness of ocean acidification</a:t>
            </a:r>
          </a:p>
          <a:p>
            <a:pPr marL="0" indent="0">
              <a:buNone/>
            </a:pPr>
            <a:r>
              <a:rPr lang="en-US" sz="1500" b="1" dirty="0"/>
              <a:t>Potential gaps</a:t>
            </a:r>
          </a:p>
          <a:p>
            <a:r>
              <a:rPr lang="en-US" sz="1500" dirty="0"/>
              <a:t>Awareness raising and education, including among policymakers</a:t>
            </a:r>
          </a:p>
          <a:p>
            <a:r>
              <a:rPr lang="en-US" sz="1500" dirty="0"/>
              <a:t>Filling geographical gaps in observations</a:t>
            </a:r>
          </a:p>
          <a:p>
            <a:r>
              <a:rPr lang="en-US" sz="1500" dirty="0"/>
              <a:t>Better understanding adaptation to ocean acidification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EBC25-718E-4C27-9DC8-8E175E02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96" y="-105934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E19D8-6335-B24B-AD44-D2CF8141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20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Impacts by target: 14.4 on sustainable fisheries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BDC3-9ECB-2B47-B5D6-E1425AB0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771" y="98612"/>
            <a:ext cx="5626182" cy="504488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Summary of impacts</a:t>
            </a:r>
          </a:p>
          <a:p>
            <a:r>
              <a:rPr lang="en-US" sz="1600" dirty="0"/>
              <a:t>Volume of catch certified as sustainable has increased</a:t>
            </a:r>
          </a:p>
          <a:p>
            <a:r>
              <a:rPr lang="en-US" sz="1600" dirty="0"/>
              <a:t>Ecosystem approach to fisheries and governance measures strengthened</a:t>
            </a:r>
          </a:p>
          <a:p>
            <a:r>
              <a:rPr lang="en-US" sz="1600" dirty="0"/>
              <a:t>Improvements in information, including for stock assessments</a:t>
            </a:r>
          </a:p>
          <a:p>
            <a:r>
              <a:rPr lang="en-US" sz="1600" dirty="0"/>
              <a:t>Seafood industry initiatives in sustainability</a:t>
            </a:r>
          </a:p>
          <a:p>
            <a:r>
              <a:rPr lang="en-US" sz="1600" dirty="0"/>
              <a:t>Support for Port States Measures Agreement to help combat IUU fishing</a:t>
            </a:r>
          </a:p>
          <a:p>
            <a:r>
              <a:rPr lang="en-US" sz="1600" dirty="0"/>
              <a:t>Improvements to monitoring and surveillance</a:t>
            </a:r>
          </a:p>
          <a:p>
            <a:r>
              <a:rPr lang="en-US" sz="1600" dirty="0"/>
              <a:t>By-catch mitigation</a:t>
            </a:r>
          </a:p>
          <a:p>
            <a:pPr marL="0" indent="0">
              <a:buNone/>
            </a:pPr>
            <a:r>
              <a:rPr lang="en-US" sz="1600" b="1" dirty="0"/>
              <a:t>Challenges</a:t>
            </a:r>
          </a:p>
          <a:p>
            <a:r>
              <a:rPr lang="en-US" sz="1600" dirty="0"/>
              <a:t>Lack of capacity for sound fisheries management</a:t>
            </a:r>
          </a:p>
          <a:p>
            <a:r>
              <a:rPr lang="en-US" sz="1600" dirty="0"/>
              <a:t>Poor data on fish stock status</a:t>
            </a:r>
          </a:p>
          <a:p>
            <a:r>
              <a:rPr lang="en-US" sz="1600" dirty="0"/>
              <a:t>Monitoring, control and surveillance</a:t>
            </a:r>
          </a:p>
          <a:p>
            <a:r>
              <a:rPr lang="en-US" sz="1600" dirty="0"/>
              <a:t>Human rights issues in relation to fisheries</a:t>
            </a:r>
          </a:p>
          <a:p>
            <a:pPr marL="0" indent="0">
              <a:buNone/>
            </a:pPr>
            <a:r>
              <a:rPr lang="en-US" sz="1600" b="1" dirty="0"/>
              <a:t>Potential gaps</a:t>
            </a:r>
          </a:p>
          <a:p>
            <a:r>
              <a:rPr lang="en-CA" sz="1600" dirty="0"/>
              <a:t>More needs to be done on a larger scale </a:t>
            </a:r>
          </a:p>
          <a:p>
            <a:r>
              <a:rPr lang="en-CA" sz="1600" dirty="0"/>
              <a:t>Reduction of pre- and post-harvest loss and waste</a:t>
            </a:r>
          </a:p>
          <a:p>
            <a:r>
              <a:rPr lang="en-CA" sz="1600" dirty="0"/>
              <a:t>Additional efforts to transition to ecosystem-based fisheries management and to improve governance</a:t>
            </a:r>
            <a:endParaRPr lang="en-US" sz="1600" dirty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C46AF-0A5E-46B0-B0FE-5A63DCBE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96" y="-103126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52ED2-B293-E341-9E52-6A481122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1024085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Impacts by target: 14.5 – at least 10% conservation by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DDA0-F80B-5740-B192-6ED4C1FC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206188"/>
            <a:ext cx="5899458" cy="53254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Summary of impacts</a:t>
            </a:r>
          </a:p>
          <a:p>
            <a:r>
              <a:rPr lang="en-US" sz="1500" dirty="0"/>
              <a:t>New MPAs covering 3.3 million km</a:t>
            </a:r>
            <a:r>
              <a:rPr lang="en-US" sz="1500" baseline="30000" dirty="0"/>
              <a:t>2 </a:t>
            </a:r>
            <a:r>
              <a:rPr lang="en-US" sz="1500" dirty="0"/>
              <a:t>established</a:t>
            </a:r>
          </a:p>
          <a:p>
            <a:r>
              <a:rPr lang="en-US" sz="1500" dirty="0"/>
              <a:t>Includes commitments by governments, NGOs and funding agencies – active donor support</a:t>
            </a:r>
          </a:p>
          <a:p>
            <a:r>
              <a:rPr lang="en-US" sz="1500" dirty="0"/>
              <a:t>Increased collaboration and networking between MPA sites</a:t>
            </a:r>
          </a:p>
          <a:p>
            <a:r>
              <a:rPr lang="en-US" sz="1500" dirty="0"/>
              <a:t>Increased stewardship through local management of marine areas</a:t>
            </a:r>
          </a:p>
          <a:p>
            <a:pPr marL="0" indent="0">
              <a:buNone/>
            </a:pPr>
            <a:r>
              <a:rPr lang="en-US" sz="1500" b="1" dirty="0"/>
              <a:t>Challenges</a:t>
            </a:r>
          </a:p>
          <a:p>
            <a:r>
              <a:rPr lang="en-US" sz="1500" dirty="0"/>
              <a:t>Many MPAs lack permanent funding for operating costs and management measures</a:t>
            </a:r>
          </a:p>
          <a:p>
            <a:r>
              <a:rPr lang="en-US" sz="1500" dirty="0"/>
              <a:t>Capacity for stakeholder engagement, consultations, ownership</a:t>
            </a:r>
          </a:p>
          <a:p>
            <a:pPr marL="0" indent="0">
              <a:buNone/>
            </a:pPr>
            <a:r>
              <a:rPr lang="en-US" sz="1500" b="1" dirty="0"/>
              <a:t>Potential gaps</a:t>
            </a:r>
          </a:p>
          <a:p>
            <a:r>
              <a:rPr lang="en-CA" sz="1500" dirty="0"/>
              <a:t>Ecological representativity, functionality and connectivity of existing MPAs</a:t>
            </a:r>
          </a:p>
          <a:p>
            <a:r>
              <a:rPr lang="en-CA" sz="1500" dirty="0"/>
              <a:t>Climate change considerations in MPA design</a:t>
            </a:r>
          </a:p>
          <a:p>
            <a:r>
              <a:rPr lang="en-CA" sz="1500" dirty="0"/>
              <a:t>Management effectiveness, capacity and long-term financing</a:t>
            </a:r>
          </a:p>
          <a:p>
            <a:r>
              <a:rPr lang="en-CA" sz="1500" dirty="0"/>
              <a:t>Monitoring ecological and socio-economic impacts of MPAs</a:t>
            </a:r>
          </a:p>
          <a:p>
            <a:r>
              <a:rPr lang="en-CA" sz="1500" b="1" dirty="0"/>
              <a:t>Came to term in 2020 – the CBD post-2020 Global Biodiversity Framework will offer future direction</a:t>
            </a:r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1424D-299D-4979-A5D3-A538FDCB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96" y="-31100"/>
            <a:ext cx="23654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2043</TotalTime>
  <Words>1719</Words>
  <Application>Microsoft Office PowerPoint</Application>
  <PresentationFormat>On-screen Show (16:9)</PresentationFormat>
  <Paragraphs>211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 assessment of impacts of the United Nations Ocean Conference Voluntary Commitments </vt:lpstr>
      <vt:lpstr>UN Ocean Conference 2017</vt:lpstr>
      <vt:lpstr>Assessing impact</vt:lpstr>
      <vt:lpstr>Reporting on voluntary commitments</vt:lpstr>
      <vt:lpstr>Impacts by target: 14.1 on marine pollution</vt:lpstr>
      <vt:lpstr>Impacts by target: 14.2 on sustainable management and protection of marine ecosystems</vt:lpstr>
      <vt:lpstr>Impacts by target: 14.3 on ocean acidification </vt:lpstr>
      <vt:lpstr>Impacts by target: 14.4 on sustainable fisheries</vt:lpstr>
      <vt:lpstr>Impacts by target: 14.5 – at least 10% conservation by 2020</vt:lpstr>
      <vt:lpstr>Impacts by target: 14.6 on prohibiting harmful fisheries subsidies</vt:lpstr>
      <vt:lpstr>Impacts by target: 14.7 on increasing economic benefits to SIDS and LDCs from sustainable use of marine resources</vt:lpstr>
      <vt:lpstr>Impacts by target: 14.A on increased scientific knowledge, capacity and technology</vt:lpstr>
      <vt:lpstr>Impacts by target: 14.B on small-scale artisanal fishers access to resources and markets</vt:lpstr>
      <vt:lpstr>Impacts by target: 14.C on implementation of international law as reflected in UNCLOS</vt:lpstr>
      <vt:lpstr>Other impacts of voluntary commitments</vt:lpstr>
      <vt:lpstr>Lessons learned from voluntary commitments: building on the bright spots</vt:lpstr>
      <vt:lpstr>Lessons learned from voluntary commitments: building on the bright spots</vt:lpstr>
      <vt:lpstr>Moving forward: keeping the inclusivity but providing for accountability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 Vierros</dc:creator>
  <cp:lastModifiedBy>Florina Lepadatu</cp:lastModifiedBy>
  <cp:revision>76</cp:revision>
  <dcterms:created xsi:type="dcterms:W3CDTF">2021-03-28T21:33:00Z</dcterms:created>
  <dcterms:modified xsi:type="dcterms:W3CDTF">2021-04-01T15:04:56Z</dcterms:modified>
</cp:coreProperties>
</file>